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61" r:id="rId3"/>
    <p:sldId id="262" r:id="rId4"/>
    <p:sldId id="263" r:id="rId5"/>
    <p:sldId id="287" r:id="rId6"/>
    <p:sldId id="268" r:id="rId7"/>
    <p:sldId id="269" r:id="rId8"/>
    <p:sldId id="288" r:id="rId9"/>
    <p:sldId id="289" r:id="rId10"/>
    <p:sldId id="272" r:id="rId11"/>
    <p:sldId id="276" r:id="rId12"/>
    <p:sldId id="277" r:id="rId13"/>
    <p:sldId id="283" r:id="rId14"/>
    <p:sldId id="284" r:id="rId15"/>
    <p:sldId id="285" r:id="rId16"/>
    <p:sldId id="279" r:id="rId17"/>
    <p:sldId id="274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1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1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1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1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1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1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1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1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1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3" clrMode="gray" frameSlides="1"/>
  <p:clrMru>
    <a:srgbClr val="BFC3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20" y="-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99BA175-31C8-4D38-BBA6-D4E7E39308B7}" type="datetime1">
              <a:rPr lang="en-US"/>
              <a:pPr/>
              <a:t>10/29/2011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F2484C5-6069-4B83-AAD8-CA0215C9B60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8288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59BCB83-54CC-4B24-99A5-72DA176017A4}" type="datetime1">
              <a:rPr lang="en-US"/>
              <a:pPr/>
              <a:t>10/29/2011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16D1C09-5DE7-4218-AA89-976C52A4650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9434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>
                <a:ea typeface="ＭＳ Ｐゴシック" pitchFamily="31" charset="-128"/>
              </a:rPr>
              <a:t>Traded land for equipment &amp; livestock</a:t>
            </a:r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9pPr>
          </a:lstStyle>
          <a:p>
            <a:fld id="{B2E55A4E-84BB-4EE8-B41D-315C28AE918D}" type="slidenum">
              <a:rPr lang="en-US" sz="1200"/>
              <a:pPr/>
              <a:t>9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7B8EDD-F45B-433F-A161-14A4A4625AA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254550"/>
      </p:ext>
    </p:extLst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BEBE32-0977-4413-819A-7D0967AD8C3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26703"/>
      </p:ext>
    </p:extLst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AE50EC-7860-43BB-A801-F9F4B2717A8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500107"/>
      </p:ext>
    </p:extLst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1A16E2-AC7D-49C0-BF70-F726C44DBF2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234984"/>
      </p:ext>
    </p:extLst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30860F-B2C1-4A46-A5A1-FAD19528F8A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959560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65877F-A369-4A1C-BDFE-16035AAD03A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28968"/>
      </p:ext>
    </p:extLst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6615A1-EB82-44D9-B839-4BA82D46138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781207"/>
      </p:ext>
    </p:extLst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67EBA0-A3AA-4ECE-8B95-E20F1B89974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623499"/>
      </p:ext>
    </p:extLst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F6E2C5-E7DB-4C20-BB56-B66ACEF267D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783001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A01772-C07C-43FA-A830-3BBD98AB07E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277919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BF554C-DF58-4915-82FB-E99C6A8CC96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209874"/>
      </p:ext>
    </p:extLst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F34236-0C0F-476F-9EF2-9EC2F23A270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61928"/>
      </p:ext>
    </p:extLst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778573-B321-42CD-8D0E-7B06F9A8D68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867574"/>
      </p:ext>
    </p:extLst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BFC3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79752E2-8577-444C-94A0-8F8DC4638FC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fade thruBlk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504" y="304800"/>
            <a:ext cx="6309320" cy="1143000"/>
          </a:xfrm>
        </p:spPr>
        <p:txBody>
          <a:bodyPr/>
          <a:lstStyle/>
          <a:p>
            <a:pPr eaLnBrk="1" hangingPunct="1"/>
            <a:r>
              <a:rPr lang="en-US" b="1" dirty="0" smtClean="0">
                <a:latin typeface="Bodoni SvtyTwo ITC TT-Book" pitchFamily="31" charset="0"/>
              </a:rPr>
              <a:t>History of Aboriginal Peoples in Canada</a:t>
            </a:r>
            <a:endParaRPr lang="en-US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1" charset="0"/>
              </a:rPr>
              <a:t>Residential Schools</a:t>
            </a:r>
            <a:endParaRPr lang="en-US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3962400" cy="5181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3600" dirty="0" smtClean="0">
                <a:latin typeface="Bodoni SvtyTwo ITC TT-Book" pitchFamily="31" charset="0"/>
              </a:rPr>
              <a:t>Education of </a:t>
            </a:r>
            <a:r>
              <a:rPr lang="en-US" sz="3600" b="1" dirty="0" smtClean="0">
                <a:latin typeface="Bodoni SvtyTwo ITC TT-Book" pitchFamily="31" charset="0"/>
              </a:rPr>
              <a:t>children </a:t>
            </a:r>
            <a:r>
              <a:rPr lang="en-US" sz="3600" dirty="0" smtClean="0">
                <a:latin typeface="Bodoni SvtyTwo ITC TT-Book" pitchFamily="31" charset="0"/>
              </a:rPr>
              <a:t>responsibility of </a:t>
            </a:r>
            <a:r>
              <a:rPr lang="en-US" sz="3600" b="1" dirty="0" smtClean="0">
                <a:latin typeface="Bodoni SvtyTwo ITC TT-Book" pitchFamily="31" charset="0"/>
              </a:rPr>
              <a:t>federal</a:t>
            </a:r>
            <a:r>
              <a:rPr lang="en-US" sz="3600" dirty="0" smtClean="0">
                <a:latin typeface="Bodoni SvtyTwo ITC TT-Book" pitchFamily="31" charset="0"/>
              </a:rPr>
              <a:t> gov’t</a:t>
            </a:r>
          </a:p>
          <a:p>
            <a:pPr eaLnBrk="1" hangingPunct="1">
              <a:lnSpc>
                <a:spcPct val="90000"/>
              </a:lnSpc>
            </a:pPr>
            <a:r>
              <a:rPr lang="en-US" sz="3600" dirty="0" smtClean="0">
                <a:latin typeface="Bodoni SvtyTwo ITC TT-Book" pitchFamily="31" charset="0"/>
              </a:rPr>
              <a:t>The </a:t>
            </a:r>
            <a:r>
              <a:rPr lang="en-US" sz="3600" b="1" dirty="0" smtClean="0">
                <a:latin typeface="Bodoni SvtyTwo ITC TT-Book" pitchFamily="31" charset="0"/>
              </a:rPr>
              <a:t>Indian Act </a:t>
            </a:r>
            <a:r>
              <a:rPr lang="en-US" sz="3600" dirty="0" smtClean="0">
                <a:latin typeface="Bodoni SvtyTwo ITC TT-Book" pitchFamily="31" charset="0"/>
              </a:rPr>
              <a:t>created</a:t>
            </a:r>
            <a:r>
              <a:rPr lang="en-US" sz="3600" b="1" dirty="0" smtClean="0">
                <a:latin typeface="Bodoni SvtyTwo ITC TT-Book" pitchFamily="31" charset="0"/>
              </a:rPr>
              <a:t> </a:t>
            </a:r>
            <a:r>
              <a:rPr lang="en-US" sz="3600" b="1" dirty="0" smtClean="0">
                <a:latin typeface="Bodoni SvtyTwo ITC TT-Book" pitchFamily="31" charset="0"/>
              </a:rPr>
              <a:t>“residential schools”</a:t>
            </a:r>
          </a:p>
          <a:p>
            <a:pPr eaLnBrk="1" hangingPunct="1">
              <a:lnSpc>
                <a:spcPct val="90000"/>
              </a:lnSpc>
            </a:pPr>
            <a:endParaRPr lang="en-US" sz="3600" dirty="0" smtClean="0">
              <a:latin typeface="Bodoni SvtyTwo ITC TT-Book" pitchFamily="31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400" dirty="0" smtClean="0">
              <a:latin typeface="Bodoni SvtyTwo ITC TT-Book" pitchFamily="31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000" dirty="0" smtClean="0">
              <a:latin typeface="Bodoni SvtyTwo ITC TT-Book" pitchFamily="31" charset="0"/>
            </a:endParaRPr>
          </a:p>
        </p:txBody>
      </p:sp>
      <p:pic>
        <p:nvPicPr>
          <p:cNvPr id="19461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00600" y="1125538"/>
            <a:ext cx="3992563" cy="4970462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4800600" y="6172200"/>
            <a:ext cx="3505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9pPr>
          </a:lstStyle>
          <a:p>
            <a:r>
              <a:rPr lang="en-US"/>
              <a:t>Residential school, 1894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1" charset="0"/>
              </a:rPr>
              <a:t>Residential Schools</a:t>
            </a:r>
            <a:endParaRPr lang="en-US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00200"/>
            <a:ext cx="3505200" cy="4495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3000" dirty="0" smtClean="0">
                <a:latin typeface="Bodoni SvtyTwo ITC TT-Book" pitchFamily="31" charset="0"/>
              </a:rPr>
              <a:t>Aboriginal children forced to </a:t>
            </a:r>
            <a:r>
              <a:rPr lang="en-US" sz="3000" b="1" dirty="0" smtClean="0">
                <a:latin typeface="Bodoni SvtyTwo ITC TT-Book" pitchFamily="31" charset="0"/>
              </a:rPr>
              <a:t>learn </a:t>
            </a:r>
            <a:r>
              <a:rPr lang="en-US" sz="3000" dirty="0" smtClean="0">
                <a:latin typeface="Bodoni SvtyTwo ITC TT-Book" pitchFamily="31" charset="0"/>
              </a:rPr>
              <a:t>English </a:t>
            </a:r>
            <a:r>
              <a:rPr lang="en-US" sz="3000" dirty="0" smtClean="0">
                <a:latin typeface="Bodoni SvtyTwo ITC TT-Book" pitchFamily="31" charset="0"/>
              </a:rPr>
              <a:t>and </a:t>
            </a:r>
            <a:r>
              <a:rPr lang="en-US" sz="3000" b="1" dirty="0" smtClean="0">
                <a:latin typeface="Bodoni SvtyTwo ITC TT-Book" pitchFamily="31" charset="0"/>
              </a:rPr>
              <a:t>adopt </a:t>
            </a:r>
            <a:r>
              <a:rPr lang="en-US" sz="3000" dirty="0" smtClean="0">
                <a:latin typeface="Bodoni SvtyTwo ITC TT-Book" pitchFamily="31" charset="0"/>
              </a:rPr>
              <a:t>Canadian customs</a:t>
            </a:r>
          </a:p>
          <a:p>
            <a:pPr eaLnBrk="1" hangingPunct="1">
              <a:lnSpc>
                <a:spcPct val="90000"/>
              </a:lnSpc>
            </a:pPr>
            <a:r>
              <a:rPr lang="en-US" sz="3000" dirty="0" smtClean="0">
                <a:latin typeface="Bodoni SvtyTwo ITC TT-Book" pitchFamily="31" charset="0"/>
              </a:rPr>
              <a:t>Encouraged to </a:t>
            </a:r>
            <a:r>
              <a:rPr lang="en-US" sz="3000" b="1" dirty="0" smtClean="0">
                <a:latin typeface="Bodoni SvtyTwo ITC TT-Book" pitchFamily="31" charset="0"/>
              </a:rPr>
              <a:t>abandon</a:t>
            </a:r>
            <a:r>
              <a:rPr lang="en-US" sz="3000" dirty="0" smtClean="0">
                <a:latin typeface="Bodoni SvtyTwo ITC TT-Book" pitchFamily="31" charset="0"/>
              </a:rPr>
              <a:t> their </a:t>
            </a:r>
            <a:r>
              <a:rPr lang="en-US" sz="3000" b="1" dirty="0" smtClean="0">
                <a:latin typeface="Bodoni SvtyTwo ITC TT-Book" pitchFamily="31" charset="0"/>
              </a:rPr>
              <a:t>identity</a:t>
            </a:r>
            <a:r>
              <a:rPr lang="en-US" sz="3000" dirty="0" smtClean="0">
                <a:latin typeface="Bodoni SvtyTwo ITC TT-Book" pitchFamily="31" charset="0"/>
              </a:rPr>
              <a:t> &amp; traditions</a:t>
            </a:r>
            <a:endParaRPr lang="en-US" sz="3000" dirty="0" smtClean="0"/>
          </a:p>
        </p:txBody>
      </p:sp>
      <p:pic>
        <p:nvPicPr>
          <p:cNvPr id="23557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86200" y="1389063"/>
            <a:ext cx="4953000" cy="4722812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1" charset="0"/>
              </a:rPr>
              <a:t>Residential Schools</a:t>
            </a:r>
            <a:endParaRPr lang="en-US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828800"/>
            <a:ext cx="3886200" cy="4800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>
                <a:latin typeface="Bodoni SvtyTwo ITC TT-Book" pitchFamily="31" charset="0"/>
              </a:rPr>
              <a:t>“boarding school” concept - </a:t>
            </a:r>
            <a:r>
              <a:rPr lang="en-US" b="1" smtClean="0">
                <a:latin typeface="Bodoni SvtyTwo ITC TT-Book" pitchFamily="31" charset="0"/>
              </a:rPr>
              <a:t>removal from families</a:t>
            </a:r>
          </a:p>
          <a:p>
            <a:pPr eaLnBrk="1" hangingPunct="1">
              <a:lnSpc>
                <a:spcPct val="90000"/>
              </a:lnSpc>
            </a:pPr>
            <a:r>
              <a:rPr lang="en-US" b="1" smtClean="0">
                <a:latin typeface="Bodoni SvtyTwo ITC TT-Book" pitchFamily="31" charset="0"/>
              </a:rPr>
              <a:t>Mandatory </a:t>
            </a:r>
            <a:r>
              <a:rPr lang="en-US" smtClean="0">
                <a:latin typeface="Bodoni SvtyTwo ITC TT-Book" pitchFamily="31" charset="0"/>
              </a:rPr>
              <a:t>attendance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latin typeface="Bodoni SvtyTwo ITC TT-Book" pitchFamily="31" charset="0"/>
              </a:rPr>
              <a:t>Approx. </a:t>
            </a:r>
            <a:r>
              <a:rPr lang="en-US" b="1" smtClean="0">
                <a:latin typeface="Bodoni SvtyTwo ITC TT-Book" pitchFamily="31" charset="0"/>
              </a:rPr>
              <a:t>150,000</a:t>
            </a:r>
            <a:r>
              <a:rPr lang="en-US" smtClean="0">
                <a:latin typeface="Bodoni SvtyTwo ITC TT-Book" pitchFamily="31" charset="0"/>
              </a:rPr>
              <a:t> children enrolled</a:t>
            </a:r>
            <a:endParaRPr lang="en-US" b="1" smtClean="0">
              <a:latin typeface="Bodoni SvtyTwo ITC TT-Book" pitchFamily="31" charset="0"/>
            </a:endParaRP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  <p:pic>
        <p:nvPicPr>
          <p:cNvPr id="24581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5732" y="1306760"/>
            <a:ext cx="5003467" cy="464252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1" charset="0"/>
              </a:rPr>
              <a:t>Residential Schools - Issues</a:t>
            </a:r>
            <a:endParaRPr lang="en-US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4016" y="1447800"/>
            <a:ext cx="3635896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Bodoni SvtyTwo ITC TT-Book" pitchFamily="31" charset="0"/>
              </a:rPr>
              <a:t>Rampant spread of </a:t>
            </a:r>
            <a:r>
              <a:rPr lang="en-US" b="1" dirty="0" smtClean="0">
                <a:latin typeface="Bodoni SvtyTwo ITC TT-Book" pitchFamily="31" charset="0"/>
              </a:rPr>
              <a:t>diseases </a:t>
            </a:r>
            <a:r>
              <a:rPr lang="en-US" dirty="0" smtClean="0">
                <a:latin typeface="Bodoni SvtyTwo ITC TT-Book" pitchFamily="31" charset="0"/>
              </a:rPr>
              <a:t>such as smallpox, tuberculosis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Bodoni SvtyTwo ITC TT-Book" pitchFamily="31" charset="0"/>
              </a:rPr>
              <a:t>Poor</a:t>
            </a:r>
            <a:r>
              <a:rPr lang="en-US" b="1" dirty="0" smtClean="0">
                <a:latin typeface="Bodoni SvtyTwo ITC TT-Book" pitchFamily="31" charset="0"/>
              </a:rPr>
              <a:t> maintenance</a:t>
            </a:r>
          </a:p>
          <a:p>
            <a:pPr eaLnBrk="1" hangingPunct="1">
              <a:lnSpc>
                <a:spcPct val="90000"/>
              </a:lnSpc>
            </a:pPr>
            <a:r>
              <a:rPr lang="en-US" b="1" dirty="0" smtClean="0">
                <a:latin typeface="Bodoni SvtyTwo ITC TT-Book" pitchFamily="31" charset="0"/>
              </a:rPr>
              <a:t>Conflict</a:t>
            </a:r>
            <a:r>
              <a:rPr lang="en-US" dirty="0" smtClean="0">
                <a:latin typeface="Bodoni SvtyTwo ITC TT-Book" pitchFamily="31" charset="0"/>
              </a:rPr>
              <a:t> between federal gov’t and families</a:t>
            </a:r>
            <a:endParaRPr lang="en-US" b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dirty="0" smtClean="0"/>
          </a:p>
        </p:txBody>
      </p:sp>
      <p:pic>
        <p:nvPicPr>
          <p:cNvPr id="30725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86200" y="2057400"/>
            <a:ext cx="5029200" cy="3519488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3825875" y="5715000"/>
            <a:ext cx="5318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9pPr>
          </a:lstStyle>
          <a:p>
            <a:r>
              <a:rPr lang="en-US"/>
              <a:t>Residential school, Nova Scotia, 1930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1" charset="0"/>
              </a:rPr>
              <a:t>Residential Schools - Issues</a:t>
            </a:r>
            <a:endParaRPr lang="en-US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268760"/>
            <a:ext cx="3581400" cy="547260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b="1" dirty="0" smtClean="0">
                <a:latin typeface="Bodoni SvtyTwo ITC TT-Book" pitchFamily="31" charset="0"/>
              </a:rPr>
              <a:t>Poorly equipped to clothe students</a:t>
            </a:r>
            <a:r>
              <a:rPr lang="en-US" sz="2800" dirty="0" smtClean="0">
                <a:latin typeface="Bodoni SvtyTwo ITC TT-Book" pitchFamily="31" charset="0"/>
              </a:rPr>
              <a:t>, particularly during winter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>
                <a:latin typeface="Bodoni SvtyTwo ITC TT-Book" pitchFamily="31" charset="0"/>
              </a:rPr>
              <a:t>Frequent fires</a:t>
            </a:r>
            <a:r>
              <a:rPr lang="en-US" sz="2800" dirty="0" smtClean="0">
                <a:latin typeface="Bodoni SvtyTwo ITC TT-Book" pitchFamily="31" charset="0"/>
              </a:rPr>
              <a:t>, few safety measures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Bodoni SvtyTwo ITC TT-Book" pitchFamily="31" charset="0"/>
              </a:rPr>
              <a:t>Inadequate, poor </a:t>
            </a:r>
            <a:r>
              <a:rPr lang="en-US" sz="2800" b="1" dirty="0" smtClean="0">
                <a:latin typeface="Bodoni SvtyTwo ITC TT-Book" pitchFamily="31" charset="0"/>
              </a:rPr>
              <a:t>quality </a:t>
            </a:r>
            <a:r>
              <a:rPr lang="en-US" sz="2800" dirty="0" smtClean="0">
                <a:latin typeface="Bodoni SvtyTwo ITC TT-Book" pitchFamily="31" charset="0"/>
              </a:rPr>
              <a:t>food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Bodoni SvtyTwo ITC TT-Book" pitchFamily="31" charset="0"/>
              </a:rPr>
              <a:t>Physical </a:t>
            </a:r>
            <a:r>
              <a:rPr lang="en-US" sz="2800" b="1" dirty="0" err="1" smtClean="0">
                <a:latin typeface="Bodoni SvtyTwo ITC TT-Book" pitchFamily="31" charset="0"/>
              </a:rPr>
              <a:t>labour</a:t>
            </a:r>
            <a:r>
              <a:rPr lang="en-US" sz="2800" b="1" dirty="0" smtClean="0">
                <a:latin typeface="Bodoni SvtyTwo ITC TT-Book" pitchFamily="31" charset="0"/>
              </a:rPr>
              <a:t> </a:t>
            </a:r>
            <a:r>
              <a:rPr lang="en-US" sz="2800" dirty="0" smtClean="0">
                <a:latin typeface="Bodoni SvtyTwo ITC TT-Book" pitchFamily="31" charset="0"/>
              </a:rPr>
              <a:t>demanded from students</a:t>
            </a:r>
            <a:endParaRPr lang="en-US" sz="2800" dirty="0" smtClean="0"/>
          </a:p>
        </p:txBody>
      </p:sp>
      <p:pic>
        <p:nvPicPr>
          <p:cNvPr id="31749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0" y="2108200"/>
            <a:ext cx="5105400" cy="3403600"/>
          </a:xfr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1" charset="0"/>
              </a:rPr>
              <a:t>Residential Schools - Issues</a:t>
            </a:r>
            <a:endParaRPr lang="en-US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04800" y="5334000"/>
            <a:ext cx="8458200" cy="1524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3000" b="1" dirty="0" smtClean="0">
                <a:latin typeface="Bodoni SvtyTwo ITC TT-Book" pitchFamily="31" charset="0"/>
              </a:rPr>
              <a:t>Teachers poorly trained – </a:t>
            </a:r>
            <a:r>
              <a:rPr lang="en-US" sz="3000" dirty="0" smtClean="0">
                <a:latin typeface="Bodoni SvtyTwo ITC TT-Book" pitchFamily="31" charset="0"/>
              </a:rPr>
              <a:t> could not teach students much beyond completely alien ideologies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</p:txBody>
      </p:sp>
      <p:pic>
        <p:nvPicPr>
          <p:cNvPr id="32775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1141413"/>
            <a:ext cx="7035800" cy="4033837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1" charset="0"/>
              </a:rPr>
              <a:t>Residential Schools - Issues</a:t>
            </a:r>
            <a:endParaRPr lang="en-US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219200"/>
            <a:ext cx="3810000" cy="5334000"/>
          </a:xfrm>
        </p:spPr>
        <p:txBody>
          <a:bodyPr/>
          <a:lstStyle/>
          <a:p>
            <a:pPr eaLnBrk="1" hangingPunct="1"/>
            <a:r>
              <a:rPr lang="en-US" sz="3400" b="1" dirty="0" smtClean="0">
                <a:latin typeface="Bodoni SvtyTwo ITC TT-Book" pitchFamily="31" charset="0"/>
              </a:rPr>
              <a:t>Child abuse </a:t>
            </a:r>
            <a:r>
              <a:rPr lang="en-US" sz="3400" dirty="0" smtClean="0">
                <a:latin typeface="Bodoni SvtyTwo ITC TT-Book" pitchFamily="31" charset="0"/>
              </a:rPr>
              <a:t>- sexual abuse, physical punishment, neglect</a:t>
            </a:r>
          </a:p>
          <a:p>
            <a:pPr eaLnBrk="1" hangingPunct="1"/>
            <a:r>
              <a:rPr lang="en-US" sz="3400" dirty="0" smtClean="0">
                <a:latin typeface="Bodoni SvtyTwo ITC TT-Book" pitchFamily="31" charset="0"/>
              </a:rPr>
              <a:t>Few </a:t>
            </a:r>
            <a:r>
              <a:rPr lang="en-US" sz="3400" b="1" dirty="0" smtClean="0">
                <a:latin typeface="Bodoni SvtyTwo ITC TT-Book" pitchFamily="31" charset="0"/>
              </a:rPr>
              <a:t>opportunities</a:t>
            </a:r>
            <a:r>
              <a:rPr lang="en-US" sz="3400" dirty="0" smtClean="0">
                <a:latin typeface="Bodoni SvtyTwo ITC TT-Book" pitchFamily="31" charset="0"/>
              </a:rPr>
              <a:t> to see their families</a:t>
            </a:r>
          </a:p>
          <a:p>
            <a:pPr eaLnBrk="1" hangingPunct="1"/>
            <a:r>
              <a:rPr lang="en-US" sz="3400" b="1" dirty="0" smtClean="0">
                <a:latin typeface="Bodoni SvtyTwo ITC TT-Book" pitchFamily="31" charset="0"/>
              </a:rPr>
              <a:t>Separation</a:t>
            </a:r>
            <a:r>
              <a:rPr lang="en-US" sz="3400" dirty="0" smtClean="0">
                <a:latin typeface="Bodoni SvtyTwo ITC TT-Book" pitchFamily="31" charset="0"/>
              </a:rPr>
              <a:t> from siblings</a:t>
            </a:r>
          </a:p>
          <a:p>
            <a:pPr eaLnBrk="1" hangingPunct="1">
              <a:lnSpc>
                <a:spcPct val="90000"/>
              </a:lnSpc>
            </a:pPr>
            <a:endParaRPr lang="en-US" sz="2000" dirty="0" smtClean="0">
              <a:latin typeface="Bodoni SvtyTwo ITC TT-Book" pitchFamily="31" charset="0"/>
            </a:endParaRPr>
          </a:p>
        </p:txBody>
      </p:sp>
      <p:pic>
        <p:nvPicPr>
          <p:cNvPr id="26629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14800" y="1371600"/>
            <a:ext cx="4800600" cy="48006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1" charset="0"/>
              </a:rPr>
              <a:t>Residential Schools</a:t>
            </a:r>
            <a:endParaRPr lang="en-US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95400"/>
            <a:ext cx="3962400" cy="5334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b="1" smtClean="0">
                <a:latin typeface="Bodoni SvtyTwo ITC TT-Book" pitchFamily="31" charset="0"/>
              </a:rPr>
              <a:t>1951:  </a:t>
            </a:r>
            <a:r>
              <a:rPr lang="en-US" smtClean="0">
                <a:latin typeface="Bodoni SvtyTwo ITC TT-Book" pitchFamily="31" charset="0"/>
              </a:rPr>
              <a:t>Aboriginal children allowed to attend public schools</a:t>
            </a:r>
          </a:p>
          <a:p>
            <a:pPr eaLnBrk="1" hangingPunct="1">
              <a:lnSpc>
                <a:spcPct val="90000"/>
              </a:lnSpc>
            </a:pPr>
            <a:r>
              <a:rPr lang="en-US" b="1" smtClean="0">
                <a:latin typeface="Bodoni SvtyTwo ITC TT-Book" pitchFamily="31" charset="0"/>
              </a:rPr>
              <a:t>1990’s:  </a:t>
            </a:r>
            <a:r>
              <a:rPr lang="en-US" smtClean="0">
                <a:latin typeface="Bodoni SvtyTwo ITC TT-Book" pitchFamily="31" charset="0"/>
              </a:rPr>
              <a:t>United Church, several Catholic orders accepted responsibility for harmful practices</a:t>
            </a:r>
          </a:p>
          <a:p>
            <a:pPr eaLnBrk="1" hangingPunct="1">
              <a:lnSpc>
                <a:spcPct val="90000"/>
              </a:lnSpc>
            </a:pPr>
            <a:r>
              <a:rPr lang="en-US" b="1" smtClean="0">
                <a:latin typeface="Bodoni SvtyTwo ITC TT-Book" pitchFamily="31" charset="0"/>
              </a:rPr>
              <a:t>June 11, 2008: </a:t>
            </a:r>
            <a:r>
              <a:rPr lang="en-US" smtClean="0">
                <a:latin typeface="Bodoni SvtyTwo ITC TT-Book" pitchFamily="31" charset="0"/>
              </a:rPr>
              <a:t>official apology</a:t>
            </a:r>
            <a:endParaRPr lang="en-US" b="1" smtClean="0">
              <a:latin typeface="Bodoni SvtyTwo ITC TT-Book" pitchFamily="31" charset="0"/>
            </a:endParaRPr>
          </a:p>
          <a:p>
            <a:pPr eaLnBrk="1" hangingPunct="1">
              <a:lnSpc>
                <a:spcPct val="90000"/>
              </a:lnSpc>
            </a:pPr>
            <a:endParaRPr lang="en-US" smtClean="0">
              <a:latin typeface="Bodoni SvtyTwo ITC TT-Book" pitchFamily="31" charset="0"/>
            </a:endParaRPr>
          </a:p>
        </p:txBody>
      </p:sp>
      <p:pic>
        <p:nvPicPr>
          <p:cNvPr id="21509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0" y="1524000"/>
            <a:ext cx="5029200" cy="3911600"/>
          </a:xfr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772400" cy="1143000"/>
          </a:xfrm>
        </p:spPr>
        <p:txBody>
          <a:bodyPr/>
          <a:lstStyle/>
          <a:p>
            <a:pPr algn="l" eaLnBrk="1" hangingPunct="1"/>
            <a:r>
              <a:rPr lang="en-US" b="1" smtClean="0">
                <a:latin typeface="Bodoni SvtyTwo ITC TT-Book" pitchFamily="31" charset="0"/>
              </a:rPr>
              <a:t>Aboriginal Peoples</a:t>
            </a:r>
            <a:endParaRPr lang="en-US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752600"/>
            <a:ext cx="3733800" cy="4343400"/>
          </a:xfrm>
        </p:spPr>
        <p:txBody>
          <a:bodyPr/>
          <a:lstStyle/>
          <a:p>
            <a:pPr eaLnBrk="1" hangingPunct="1"/>
            <a:r>
              <a:rPr lang="en-US" sz="3400" smtClean="0">
                <a:latin typeface="Bodoni SvtyTwo ITC TT-Book" pitchFamily="31" charset="0"/>
              </a:rPr>
              <a:t>Archaeological evidence indicates that Aboriginal peoples have lived in Canada for at least </a:t>
            </a:r>
            <a:r>
              <a:rPr lang="en-US" sz="3400" b="1" smtClean="0">
                <a:latin typeface="Bodoni SvtyTwo ITC TT-Book" pitchFamily="31" charset="0"/>
              </a:rPr>
              <a:t>11,000 years</a:t>
            </a:r>
          </a:p>
        </p:txBody>
      </p:sp>
      <p:pic>
        <p:nvPicPr>
          <p:cNvPr id="8197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825500"/>
            <a:ext cx="4306888" cy="58039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1" charset="0"/>
              </a:rPr>
              <a:t>European Settlers</a:t>
            </a:r>
            <a:endParaRPr lang="en-US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981200"/>
            <a:ext cx="3581400" cy="4114800"/>
          </a:xfrm>
        </p:spPr>
        <p:txBody>
          <a:bodyPr/>
          <a:lstStyle/>
          <a:p>
            <a:pPr eaLnBrk="1" hangingPunct="1"/>
            <a:r>
              <a:rPr lang="en-US" smtClean="0">
                <a:latin typeface="Bodoni SvtyTwo ITC TT-Book" pitchFamily="31" charset="0"/>
              </a:rPr>
              <a:t>Viewed aboriginal way of life as </a:t>
            </a:r>
            <a:r>
              <a:rPr lang="en-US" b="1" smtClean="0">
                <a:latin typeface="Bodoni SvtyTwo ITC TT-Book" pitchFamily="31" charset="0"/>
              </a:rPr>
              <a:t>inferior</a:t>
            </a:r>
            <a:r>
              <a:rPr lang="en-US" smtClean="0">
                <a:latin typeface="Bodoni SvtyTwo ITC TT-Book" pitchFamily="31" charset="0"/>
              </a:rPr>
              <a:t> to the Euro-Canadian model</a:t>
            </a:r>
          </a:p>
          <a:p>
            <a:pPr eaLnBrk="1" hangingPunct="1"/>
            <a:r>
              <a:rPr lang="en-US" sz="2800" b="1" smtClean="0">
                <a:latin typeface="Bodoni SvtyTwo ITC TT-Book" pitchFamily="31" charset="0"/>
              </a:rPr>
              <a:t>Discrimination</a:t>
            </a:r>
            <a:r>
              <a:rPr lang="en-US" sz="2800" smtClean="0">
                <a:latin typeface="Bodoni SvtyTwo ITC TT-Book" pitchFamily="31" charset="0"/>
              </a:rPr>
              <a:t> practiced</a:t>
            </a:r>
          </a:p>
          <a:p>
            <a:pPr eaLnBrk="1" hangingPunct="1"/>
            <a:endParaRPr lang="en-US" sz="2800" smtClean="0">
              <a:latin typeface="Bodoni SvtyTwo ITC TT-Book" pitchFamily="31" charset="0"/>
            </a:endParaRPr>
          </a:p>
        </p:txBody>
      </p:sp>
      <p:pic>
        <p:nvPicPr>
          <p:cNvPr id="9221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0" y="2003425"/>
            <a:ext cx="4876800" cy="3729038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1" charset="0"/>
              </a:rPr>
              <a:t>Royal Proclamation, 1763</a:t>
            </a:r>
            <a:endParaRPr lang="en-US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219200"/>
            <a:ext cx="3810000" cy="5181600"/>
          </a:xfrm>
        </p:spPr>
        <p:txBody>
          <a:bodyPr/>
          <a:lstStyle/>
          <a:p>
            <a:pPr eaLnBrk="1" hangingPunct="1"/>
            <a:r>
              <a:rPr lang="en-US" sz="3400" smtClean="0">
                <a:latin typeface="Bodoni SvtyTwo ITC TT-Book" pitchFamily="31" charset="0"/>
              </a:rPr>
              <a:t>Issued by </a:t>
            </a:r>
            <a:r>
              <a:rPr lang="en-US" sz="3400" b="1" smtClean="0">
                <a:latin typeface="Bodoni SvtyTwo ITC TT-Book" pitchFamily="31" charset="0"/>
              </a:rPr>
              <a:t>King George III</a:t>
            </a:r>
            <a:r>
              <a:rPr lang="en-US" sz="3400" smtClean="0">
                <a:latin typeface="Bodoni SvtyTwo ITC TT-Book" pitchFamily="31" charset="0"/>
              </a:rPr>
              <a:t> </a:t>
            </a:r>
            <a:r>
              <a:rPr lang="en-US" sz="3400" b="1" smtClean="0">
                <a:latin typeface="Bodoni SvtyTwo ITC TT-Book" pitchFamily="31" charset="0"/>
              </a:rPr>
              <a:t>after</a:t>
            </a:r>
            <a:r>
              <a:rPr lang="en-US" sz="3400" smtClean="0">
                <a:latin typeface="Bodoni SvtyTwo ITC TT-Book" pitchFamily="31" charset="0"/>
              </a:rPr>
              <a:t> </a:t>
            </a:r>
            <a:r>
              <a:rPr lang="en-US" sz="3400" b="1" smtClean="0">
                <a:latin typeface="Bodoni SvtyTwo ITC TT-Book" pitchFamily="31" charset="0"/>
              </a:rPr>
              <a:t>Britain defeated France</a:t>
            </a:r>
            <a:r>
              <a:rPr lang="en-US" sz="3400" smtClean="0">
                <a:latin typeface="Bodoni SvtyTwo ITC TT-Book" pitchFamily="31" charset="0"/>
              </a:rPr>
              <a:t> (Seven Years’ War)</a:t>
            </a:r>
          </a:p>
          <a:p>
            <a:pPr eaLnBrk="1" hangingPunct="1"/>
            <a:r>
              <a:rPr lang="en-US" sz="3400" smtClean="0">
                <a:latin typeface="Bodoni SvtyTwo ITC TT-Book" pitchFamily="31" charset="0"/>
              </a:rPr>
              <a:t>Attempt to </a:t>
            </a:r>
            <a:r>
              <a:rPr lang="en-US" sz="3400" b="1" smtClean="0">
                <a:latin typeface="Bodoni SvtyTwo ITC TT-Book" pitchFamily="31" charset="0"/>
              </a:rPr>
              <a:t>stabilize relations with aboriginal people</a:t>
            </a:r>
          </a:p>
        </p:txBody>
      </p:sp>
      <p:pic>
        <p:nvPicPr>
          <p:cNvPr id="6" name="Content Placeholder 5" descr="George III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415" r="-9415"/>
          <a:stretch>
            <a:fillRect/>
          </a:stretch>
        </p:blipFill>
        <p:spPr>
          <a:xfrm>
            <a:off x="4038600" y="1023938"/>
            <a:ext cx="5105400" cy="5513387"/>
          </a:xfr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1" charset="0"/>
              </a:rPr>
              <a:t>Royal Proclamation, 1763</a:t>
            </a:r>
            <a:endParaRPr lang="en-US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980728"/>
            <a:ext cx="3733800" cy="5688632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Bodoni SvtyTwo ITC TT-Book" pitchFamily="31" charset="0"/>
              </a:rPr>
              <a:t>Recognized Aboriginal rights:</a:t>
            </a:r>
          </a:p>
          <a:p>
            <a:pPr lvl="1" eaLnBrk="1" hangingPunct="1"/>
            <a:r>
              <a:rPr lang="en-US" dirty="0" smtClean="0">
                <a:latin typeface="Bodoni SvtyTwo ITC TT-Book" pitchFamily="31" charset="0"/>
              </a:rPr>
              <a:t>1) </a:t>
            </a:r>
            <a:r>
              <a:rPr lang="en-US" b="1" dirty="0" smtClean="0">
                <a:latin typeface="Bodoni SvtyTwo ITC TT-Book" pitchFamily="31" charset="0"/>
              </a:rPr>
              <a:t>people lived as nations on their land</a:t>
            </a:r>
          </a:p>
          <a:p>
            <a:pPr lvl="1" eaLnBrk="1" hangingPunct="1"/>
            <a:r>
              <a:rPr lang="en-US" dirty="0" smtClean="0">
                <a:latin typeface="Bodoni SvtyTwo ITC TT-Book" pitchFamily="31" charset="0"/>
              </a:rPr>
              <a:t>2) </a:t>
            </a:r>
            <a:r>
              <a:rPr lang="en-US" b="1" dirty="0" smtClean="0">
                <a:latin typeface="Bodoni SvtyTwo ITC TT-Book" pitchFamily="31" charset="0"/>
              </a:rPr>
              <a:t>treaties to be negotiated with crown</a:t>
            </a:r>
          </a:p>
          <a:p>
            <a:pPr eaLnBrk="1" hangingPunct="1"/>
            <a:r>
              <a:rPr lang="en-US" b="1" dirty="0" smtClean="0">
                <a:latin typeface="Bodoni SvtyTwo ITC TT-Book" pitchFamily="31" charset="0"/>
              </a:rPr>
              <a:t>Basis of many modern land claims</a:t>
            </a:r>
          </a:p>
        </p:txBody>
      </p:sp>
      <p:pic>
        <p:nvPicPr>
          <p:cNvPr id="10245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14800" y="2514600"/>
            <a:ext cx="4800600" cy="2900363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077200" cy="990600"/>
          </a:xfrm>
        </p:spPr>
        <p:txBody>
          <a:bodyPr/>
          <a:lstStyle/>
          <a:p>
            <a:pPr algn="l" eaLnBrk="1" hangingPunct="1"/>
            <a:r>
              <a:rPr lang="en-US" b="1" dirty="0" smtClean="0">
                <a:latin typeface="Bodoni SvtyTwo ITC TT-Book" pitchFamily="31" charset="0"/>
              </a:rPr>
              <a:t>1867</a:t>
            </a:r>
            <a:endParaRPr lang="en-US" dirty="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914400"/>
            <a:ext cx="4038600" cy="5943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Bodoni SvtyTwo ITC TT-Book" pitchFamily="31" charset="0"/>
              </a:rPr>
              <a:t>No aboriginal leaders invited to Confederation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Bodoni SvtyTwo ITC TT-Book" pitchFamily="31" charset="0"/>
              </a:rPr>
              <a:t>Goal = </a:t>
            </a:r>
            <a:r>
              <a:rPr lang="en-US" sz="2800" b="1" dirty="0" smtClean="0">
                <a:latin typeface="Bodoni SvtyTwo ITC TT-Book" pitchFamily="31" charset="0"/>
              </a:rPr>
              <a:t>assimilation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>
                <a:latin typeface="Bodoni SvtyTwo ITC TT-Book" pitchFamily="31" charset="0"/>
              </a:rPr>
              <a:t>Force </a:t>
            </a:r>
            <a:r>
              <a:rPr lang="en-US" sz="2800" dirty="0" smtClean="0">
                <a:latin typeface="Bodoni SvtyTwo ITC TT-Book" pitchFamily="31" charset="0"/>
              </a:rPr>
              <a:t>Aboriginal peoples to </a:t>
            </a:r>
            <a:r>
              <a:rPr lang="en-US" sz="2800" b="1" dirty="0" smtClean="0">
                <a:latin typeface="Bodoni SvtyTwo ITC TT-Book" pitchFamily="31" charset="0"/>
              </a:rPr>
              <a:t>abandon </a:t>
            </a:r>
            <a:r>
              <a:rPr lang="en-US" sz="2800" dirty="0" smtClean="0">
                <a:latin typeface="Bodoni SvtyTwo ITC TT-Book" pitchFamily="31" charset="0"/>
              </a:rPr>
              <a:t>their traditions &amp; adopt </a:t>
            </a:r>
            <a:r>
              <a:rPr lang="en-US" sz="2800" b="1" dirty="0" smtClean="0">
                <a:latin typeface="Bodoni SvtyTwo ITC TT-Book" pitchFamily="31" charset="0"/>
              </a:rPr>
              <a:t>European </a:t>
            </a:r>
            <a:r>
              <a:rPr lang="en-US" sz="2800" dirty="0" smtClean="0">
                <a:latin typeface="Bodoni SvtyTwo ITC TT-Book" pitchFamily="31" charset="0"/>
              </a:rPr>
              <a:t>ways </a:t>
            </a:r>
            <a:r>
              <a:rPr lang="en-US" sz="2800" dirty="0" smtClean="0">
                <a:latin typeface="Bodoni SvtyTwo ITC TT-Book" pitchFamily="31" charset="0"/>
              </a:rPr>
              <a:t>of life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u="sng" dirty="0" smtClean="0">
                <a:latin typeface="Bodoni SvtyTwo ITC TT-Book" pitchFamily="31" charset="0"/>
              </a:rPr>
              <a:t>Methods: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b="1" dirty="0" smtClean="0">
                <a:latin typeface="Bodoni SvtyTwo ITC TT-Book" pitchFamily="31" charset="0"/>
              </a:rPr>
              <a:t>1)  reserves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b="1" dirty="0" smtClean="0">
                <a:latin typeface="Bodoni SvtyTwo ITC TT-Book" pitchFamily="31" charset="0"/>
              </a:rPr>
              <a:t>2)  enforced farming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b="1" dirty="0" smtClean="0">
                <a:latin typeface="Bodoni SvtyTwo ITC TT-Book" pitchFamily="31" charset="0"/>
              </a:rPr>
              <a:t>3) residential schools</a:t>
            </a:r>
            <a:endParaRPr lang="en-US" sz="2400" dirty="0" smtClean="0">
              <a:latin typeface="Bodoni SvtyTwo ITC TT-Book" pitchFamily="31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800" dirty="0" smtClean="0">
              <a:latin typeface="Bodoni SvtyTwo ITC TT-Book" pitchFamily="31" charset="0"/>
            </a:endParaRPr>
          </a:p>
        </p:txBody>
      </p:sp>
      <p:pic>
        <p:nvPicPr>
          <p:cNvPr id="15365" name="Picture 5" descr="john 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95800" y="363538"/>
            <a:ext cx="4184650" cy="6189662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7924800" cy="990600"/>
          </a:xfrm>
        </p:spPr>
        <p:txBody>
          <a:bodyPr/>
          <a:lstStyle/>
          <a:p>
            <a:pPr algn="l" eaLnBrk="1" hangingPunct="1"/>
            <a:r>
              <a:rPr lang="en-US" b="1" smtClean="0">
                <a:latin typeface="Bodoni SvtyTwo ITC TT-Book" pitchFamily="31" charset="0"/>
              </a:rPr>
              <a:t>Indian Act, 1876</a:t>
            </a:r>
            <a:endParaRPr lang="en-US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219200"/>
            <a:ext cx="3962400" cy="5334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Bodoni SvtyTwo ITC TT-Book" pitchFamily="31" charset="0"/>
              </a:rPr>
              <a:t>Addressed </a:t>
            </a:r>
            <a:r>
              <a:rPr lang="en-US" b="1" dirty="0" smtClean="0">
                <a:latin typeface="Bodoni SvtyTwo ITC TT-Book" pitchFamily="31" charset="0"/>
              </a:rPr>
              <a:t>status</a:t>
            </a:r>
            <a:r>
              <a:rPr lang="en-US" dirty="0" smtClean="0">
                <a:latin typeface="Bodoni SvtyTwo ITC TT-Book" pitchFamily="31" charset="0"/>
              </a:rPr>
              <a:t> and</a:t>
            </a:r>
            <a:r>
              <a:rPr lang="en-US" b="1" dirty="0" smtClean="0">
                <a:latin typeface="Bodoni SvtyTwo ITC TT-Book" pitchFamily="31" charset="0"/>
              </a:rPr>
              <a:t> </a:t>
            </a:r>
            <a:r>
              <a:rPr lang="en-US" b="1" dirty="0" smtClean="0">
                <a:latin typeface="Bodoni SvtyTwo ITC TT-Book" pitchFamily="31" charset="0"/>
              </a:rPr>
              <a:t>reserves</a:t>
            </a:r>
          </a:p>
          <a:p>
            <a:pPr eaLnBrk="1" hangingPunct="1">
              <a:lnSpc>
                <a:spcPct val="90000"/>
              </a:lnSpc>
            </a:pPr>
            <a:r>
              <a:rPr lang="en-US" b="1" dirty="0" smtClean="0">
                <a:latin typeface="Bodoni SvtyTwo ITC TT-Book" pitchFamily="31" charset="0"/>
              </a:rPr>
              <a:t>Status Indian: </a:t>
            </a:r>
            <a:r>
              <a:rPr lang="en-US" dirty="0" smtClean="0">
                <a:latin typeface="Bodoni SvtyTwo ITC TT-Book" pitchFamily="31" charset="0"/>
              </a:rPr>
              <a:t>an Aboriginal person registered under the Indian Act 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Bodoni SvtyTwo ITC TT-Book" pitchFamily="31" charset="0"/>
              </a:rPr>
              <a:t>Status = </a:t>
            </a:r>
            <a:r>
              <a:rPr lang="en-US" b="1" dirty="0" smtClean="0">
                <a:latin typeface="Bodoni SvtyTwo ITC TT-Book" pitchFamily="31" charset="0"/>
              </a:rPr>
              <a:t>certain rights/benefits</a:t>
            </a:r>
          </a:p>
          <a:p>
            <a:pPr eaLnBrk="1" hangingPunct="1">
              <a:lnSpc>
                <a:spcPct val="90000"/>
              </a:lnSpc>
            </a:pPr>
            <a:endParaRPr lang="en-US" sz="2400" dirty="0" smtClean="0">
              <a:latin typeface="Bodoni SvtyTwo ITC TT-Book" pitchFamily="31" charset="0"/>
            </a:endParaRPr>
          </a:p>
        </p:txBody>
      </p:sp>
      <p:pic>
        <p:nvPicPr>
          <p:cNvPr id="16389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282575"/>
            <a:ext cx="4113213" cy="6270625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7772400" cy="1143000"/>
          </a:xfrm>
        </p:spPr>
        <p:txBody>
          <a:bodyPr/>
          <a:lstStyle/>
          <a:p>
            <a:pPr algn="l" eaLnBrk="1" hangingPunct="1"/>
            <a:r>
              <a:rPr lang="en-US" b="1" smtClean="0">
                <a:latin typeface="Bodoni SvtyTwo ITC TT-Book" pitchFamily="31" charset="0"/>
              </a:rPr>
              <a:t>Indian Act - Reserves</a:t>
            </a:r>
            <a:endParaRPr lang="en-US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752600"/>
            <a:ext cx="3962400" cy="4267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3000" b="1" dirty="0" smtClean="0">
                <a:latin typeface="Bodoni SvtyTwo ITC TT-Book" pitchFamily="31" charset="0"/>
              </a:rPr>
              <a:t>Non-status Indian:</a:t>
            </a:r>
            <a:r>
              <a:rPr lang="en-US" sz="3000" dirty="0" smtClean="0">
                <a:latin typeface="Bodoni SvtyTwo ITC TT-Book" pitchFamily="31" charset="0"/>
              </a:rPr>
              <a:t> An Aboriginal person who is </a:t>
            </a:r>
            <a:r>
              <a:rPr lang="en-US" sz="3000" b="1" dirty="0" smtClean="0">
                <a:latin typeface="Bodoni SvtyTwo ITC TT-Book" pitchFamily="31" charset="0"/>
              </a:rPr>
              <a:t>not</a:t>
            </a:r>
            <a:r>
              <a:rPr lang="en-US" sz="3000" dirty="0" smtClean="0">
                <a:latin typeface="Bodoni SvtyTwo ITC TT-Book" pitchFamily="31" charset="0"/>
              </a:rPr>
              <a:t> registered</a:t>
            </a:r>
          </a:p>
          <a:p>
            <a:pPr eaLnBrk="1" hangingPunct="1">
              <a:lnSpc>
                <a:spcPct val="90000"/>
              </a:lnSpc>
            </a:pPr>
            <a:r>
              <a:rPr lang="en-US" sz="3000" b="1" dirty="0" smtClean="0">
                <a:latin typeface="Bodoni SvtyTwo ITC TT-Book" pitchFamily="31" charset="0"/>
              </a:rPr>
              <a:t>Reserve: </a:t>
            </a:r>
            <a:r>
              <a:rPr lang="en-US" sz="3000" dirty="0" smtClean="0">
                <a:latin typeface="Bodoni SvtyTwo ITC TT-Book" pitchFamily="31" charset="0"/>
              </a:rPr>
              <a:t> land set apart for a band’s use</a:t>
            </a:r>
          </a:p>
          <a:p>
            <a:pPr eaLnBrk="1" hangingPunct="1">
              <a:lnSpc>
                <a:spcPct val="90000"/>
              </a:lnSpc>
            </a:pPr>
            <a:r>
              <a:rPr lang="en-US" sz="3000" dirty="0" smtClean="0">
                <a:latin typeface="Bodoni SvtyTwo ITC TT-Book" pitchFamily="31" charset="0"/>
              </a:rPr>
              <a:t>Main purpose:  </a:t>
            </a:r>
            <a:r>
              <a:rPr lang="en-US" sz="3000" b="1" dirty="0" smtClean="0">
                <a:latin typeface="Bodoni SvtyTwo ITC TT-Book" pitchFamily="31" charset="0"/>
              </a:rPr>
              <a:t>to free up land for European settlers</a:t>
            </a:r>
          </a:p>
        </p:txBody>
      </p:sp>
      <p:pic>
        <p:nvPicPr>
          <p:cNvPr id="5" name="Content Placeholder 4" descr="Canadian settlers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00" b="-1300"/>
          <a:stretch>
            <a:fillRect/>
          </a:stretch>
        </p:blipFill>
        <p:spPr>
          <a:xfrm>
            <a:off x="4114800" y="1112838"/>
            <a:ext cx="4876800" cy="5267325"/>
          </a:xfr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97768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1" charset="0"/>
              </a:rPr>
              <a:t>Enforced farming</a:t>
            </a:r>
            <a:endParaRPr lang="en-US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5544" y="1524000"/>
            <a:ext cx="3962400" cy="4929336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Bodoni SvtyTwo ITC TT-Book" pitchFamily="31" charset="0"/>
              </a:rPr>
              <a:t>Farming </a:t>
            </a:r>
            <a:r>
              <a:rPr lang="en-US" b="1" dirty="0" smtClean="0">
                <a:latin typeface="Bodoni SvtyTwo ITC TT-Book" pitchFamily="31" charset="0"/>
              </a:rPr>
              <a:t>encouraged</a:t>
            </a:r>
            <a:r>
              <a:rPr lang="en-US" dirty="0" smtClean="0">
                <a:latin typeface="Bodoni SvtyTwo ITC TT-Book" pitchFamily="31" charset="0"/>
              </a:rPr>
              <a:t>, rather than hunting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Bodoni SvtyTwo ITC TT-Book" pitchFamily="31" charset="0"/>
              </a:rPr>
              <a:t>Soil </a:t>
            </a:r>
            <a:r>
              <a:rPr lang="en-US" b="1" dirty="0" smtClean="0">
                <a:latin typeface="Bodoni SvtyTwo ITC TT-Book" pitchFamily="31" charset="0"/>
              </a:rPr>
              <a:t>unsuitable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Bodoni SvtyTwo ITC TT-Book" pitchFamily="31" charset="0"/>
              </a:rPr>
              <a:t>Poor</a:t>
            </a:r>
            <a:r>
              <a:rPr lang="en-US" b="1" dirty="0" smtClean="0">
                <a:latin typeface="Bodoni SvtyTwo ITC TT-Book" pitchFamily="31" charset="0"/>
              </a:rPr>
              <a:t> equipment </a:t>
            </a:r>
            <a:r>
              <a:rPr lang="en-US" dirty="0" smtClean="0">
                <a:latin typeface="Bodoni SvtyTwo ITC TT-Book" pitchFamily="31" charset="0"/>
              </a:rPr>
              <a:t>and</a:t>
            </a:r>
            <a:r>
              <a:rPr lang="en-US" b="1" dirty="0" smtClean="0">
                <a:latin typeface="Bodoni SvtyTwo ITC TT-Book" pitchFamily="31" charset="0"/>
              </a:rPr>
              <a:t> </a:t>
            </a:r>
            <a:r>
              <a:rPr lang="en-US" b="1" dirty="0" smtClean="0">
                <a:latin typeface="Bodoni SvtyTwo ITC TT-Book" pitchFamily="31" charset="0"/>
              </a:rPr>
              <a:t>livestock </a:t>
            </a:r>
            <a:r>
              <a:rPr lang="en-US" dirty="0" smtClean="0">
                <a:latin typeface="Bodoni SvtyTwo ITC TT-Book" pitchFamily="31" charset="0"/>
              </a:rPr>
              <a:t>provided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Bodoni SvtyTwo ITC TT-Book" pitchFamily="31" charset="0"/>
              </a:rPr>
              <a:t>Many experienced </a:t>
            </a:r>
            <a:r>
              <a:rPr lang="en-US" b="1" dirty="0" smtClean="0">
                <a:latin typeface="Bodoni SvtyTwo ITC TT-Book" pitchFamily="31" charset="0"/>
              </a:rPr>
              <a:t>hunger</a:t>
            </a:r>
            <a:r>
              <a:rPr lang="en-US" dirty="0" smtClean="0">
                <a:latin typeface="Bodoni SvtyTwo ITC TT-Book" pitchFamily="31" charset="0"/>
              </a:rPr>
              <a:t>, difficulty </a:t>
            </a:r>
            <a:r>
              <a:rPr lang="en-US" b="1" dirty="0" smtClean="0">
                <a:latin typeface="Bodoni SvtyTwo ITC TT-Book" pitchFamily="31" charset="0"/>
              </a:rPr>
              <a:t>selling</a:t>
            </a:r>
            <a:r>
              <a:rPr lang="en-US" dirty="0" smtClean="0">
                <a:latin typeface="Bodoni SvtyTwo ITC TT-Book" pitchFamily="31" charset="0"/>
              </a:rPr>
              <a:t> crops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dirty="0" smtClean="0">
              <a:latin typeface="Bodoni SvtyTwo ITC TT-Book" pitchFamily="31" charset="0"/>
            </a:endParaRPr>
          </a:p>
        </p:txBody>
      </p:sp>
      <p:pic>
        <p:nvPicPr>
          <p:cNvPr id="5" name="Content Placeholder 4" descr="farming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512" b="-27512"/>
          <a:stretch>
            <a:fillRect/>
          </a:stretch>
        </p:blipFill>
        <p:spPr>
          <a:xfrm>
            <a:off x="4022138" y="1124744"/>
            <a:ext cx="4969462" cy="5368131"/>
          </a:xfr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</TotalTime>
  <Words>402</Words>
  <Application>Microsoft Office PowerPoint</Application>
  <PresentationFormat>On-screen Show (4:3)</PresentationFormat>
  <Paragraphs>69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Blank Presentation</vt:lpstr>
      <vt:lpstr>History of Aboriginal Peoples in Canada</vt:lpstr>
      <vt:lpstr>Aboriginal Peoples</vt:lpstr>
      <vt:lpstr>European Settlers</vt:lpstr>
      <vt:lpstr>Royal Proclamation, 1763</vt:lpstr>
      <vt:lpstr>Royal Proclamation, 1763</vt:lpstr>
      <vt:lpstr>1867</vt:lpstr>
      <vt:lpstr>Indian Act, 1876</vt:lpstr>
      <vt:lpstr>Indian Act - Reserves</vt:lpstr>
      <vt:lpstr>Enforced farming</vt:lpstr>
      <vt:lpstr>Residential Schools</vt:lpstr>
      <vt:lpstr>Residential Schools</vt:lpstr>
      <vt:lpstr>Residential Schools</vt:lpstr>
      <vt:lpstr>Residential Schools - Issues</vt:lpstr>
      <vt:lpstr>Residential Schools - Issues</vt:lpstr>
      <vt:lpstr>Residential Schools - Issues</vt:lpstr>
      <vt:lpstr>Residential Schools - Issues</vt:lpstr>
      <vt:lpstr>Residential Schools</vt:lpstr>
    </vt:vector>
  </TitlesOfParts>
  <Company>Hope Secondary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History of Aboriginal Peoples in Canada</dc:title>
  <dc:creator>Hope Secondary</dc:creator>
  <cp:lastModifiedBy> </cp:lastModifiedBy>
  <cp:revision>80</cp:revision>
  <cp:lastPrinted>2009-10-21T15:23:53Z</cp:lastPrinted>
  <dcterms:created xsi:type="dcterms:W3CDTF">2010-10-17T18:11:36Z</dcterms:created>
  <dcterms:modified xsi:type="dcterms:W3CDTF">2011-10-30T00:35:42Z</dcterms:modified>
</cp:coreProperties>
</file>